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29"/>
  </p:notesMasterIdLst>
  <p:sldIdLst>
    <p:sldId id="326" r:id="rId3"/>
    <p:sldId id="425" r:id="rId4"/>
    <p:sldId id="405" r:id="rId5"/>
    <p:sldId id="406" r:id="rId6"/>
    <p:sldId id="407" r:id="rId7"/>
    <p:sldId id="404" r:id="rId8"/>
    <p:sldId id="408" r:id="rId9"/>
    <p:sldId id="411" r:id="rId10"/>
    <p:sldId id="409" r:id="rId11"/>
    <p:sldId id="417" r:id="rId12"/>
    <p:sldId id="410" r:id="rId13"/>
    <p:sldId id="412" r:id="rId14"/>
    <p:sldId id="421" r:id="rId15"/>
    <p:sldId id="414" r:id="rId16"/>
    <p:sldId id="413" r:id="rId17"/>
    <p:sldId id="415" r:id="rId18"/>
    <p:sldId id="427" r:id="rId19"/>
    <p:sldId id="428" r:id="rId20"/>
    <p:sldId id="418" r:id="rId21"/>
    <p:sldId id="416" r:id="rId22"/>
    <p:sldId id="422" r:id="rId23"/>
    <p:sldId id="423" r:id="rId24"/>
    <p:sldId id="419" r:id="rId25"/>
    <p:sldId id="424" r:id="rId26"/>
    <p:sldId id="402" r:id="rId27"/>
    <p:sldId id="397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9A2"/>
    <a:srgbClr val="333333"/>
    <a:srgbClr val="FFD823"/>
    <a:srgbClr val="74A3C7"/>
    <a:srgbClr val="C1D4ED"/>
    <a:srgbClr val="FFDD2D"/>
    <a:srgbClr val="4F81BD"/>
    <a:srgbClr val="83ABDB"/>
    <a:srgbClr val="2F364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86838" autoAdjust="0"/>
  </p:normalViewPr>
  <p:slideViewPr>
    <p:cSldViewPr snapToObjects="1">
      <p:cViewPr varScale="1">
        <p:scale>
          <a:sx n="132" d="100"/>
          <a:sy n="132" d="100"/>
        </p:scale>
        <p:origin x="87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6" d="100"/>
          <a:sy n="106" d="100"/>
        </p:scale>
        <p:origin x="-1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6/28/2019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D48B1-5F84-4391-8BF2-8FB62B841F8E}" type="datetime1">
              <a:rPr lang="ru-RU" altLang="ru-RU" smtClean="0"/>
              <a:t>28.06.2019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F69C-9659-40D3-9FC1-598356C65714}" type="datetime1">
              <a:rPr lang="ru-RU" altLang="ru-RU" smtClean="0"/>
              <a:t>28.06.2019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67844E-886F-4A63-8875-B9CFC8170A3B}" type="datetime1">
              <a:rPr lang="ru-RU" smtClean="0"/>
              <a:t>28.06.2019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5443B-574B-48EB-8C16-91392287C9B0}" type="datetime1">
              <a:rPr lang="ru-RU" altLang="ru-RU" smtClean="0"/>
              <a:t>28.06.2019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3BC4-1486-48B4-B00A-E9FEDE9A065F}" type="datetime1">
              <a:rPr lang="ru-RU" altLang="ru-RU" smtClean="0"/>
              <a:t>28.06.2019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79B731-8250-4C70-818D-89D66FE27451}" type="datetime1">
              <a:rPr lang="ru-RU" altLang="ru-RU" smtClean="0"/>
              <a:t>28.06.2019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BACBAAA4-3747-4254-9C47-85E54AC0FC51}" type="datetime1">
              <a:rPr lang="ru-RU" altLang="ru-RU" smtClean="0"/>
              <a:t>28.06.2019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HOg3HfW_teiYiq8yndRVwQ95LLPVUDJe" TargetMode="External"/><Relationship Id="rId3" Type="http://schemas.openxmlformats.org/officeDocument/2006/relationships/hyperlink" Target="http://incompleteideas.net/book/the-book-2nd.html" TargetMode="External"/><Relationship Id="rId7" Type="http://schemas.openxmlformats.org/officeDocument/2006/relationships/hyperlink" Target="https://www.ozon.ru/context/detail/id/7107485/" TargetMode="External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k.com/doc190970339_437273806?hash=0e254e8cd89d6fb293&amp;dl=6d0c85d6fa312d47e8" TargetMode="External"/><Relationship Id="rId11" Type="http://schemas.openxmlformats.org/officeDocument/2006/relationships/hyperlink" Target="https://github.com/yandexdataschool/Practical_RL/tree/master/" TargetMode="External"/><Relationship Id="rId5" Type="http://schemas.openxmlformats.org/officeDocument/2006/relationships/hyperlink" Target="http://www.eng.uerj.br/~fariasol/disciplinas/Topicos_B/AGENTS/books/agent_learning/Richard%20S.%20Sutton,%20Andrew%20G.%20Barto-Reinforcement%20Learning_%20An%20Introduction-(1998)_Oscar_s_annotations.pdf" TargetMode="External"/><Relationship Id="rId10" Type="http://schemas.openxmlformats.org/officeDocument/2006/relationships/hyperlink" Target="http://rll.berkeley.edu/deeprlcourse/" TargetMode="External"/><Relationship Id="rId4" Type="http://schemas.openxmlformats.org/officeDocument/2006/relationships/hyperlink" Target="http://www.incompleteideas.net/book/the-book-1st.html" TargetMode="External"/><Relationship Id="rId9" Type="http://schemas.openxmlformats.org/officeDocument/2006/relationships/hyperlink" Target="https://www.youtube.com/playlist?list=PLkFD6_40KJIznC9CDbVTjAF2oyt8_VAe3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Policy-Based methods</a:t>
            </a:r>
            <a: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err="1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Разворотнев</a:t>
            </a: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Иван  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                                             </a:t>
            </a: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18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.06.2019</a:t>
            </a:r>
            <a:endParaRPr kumimoji="0" lang="en-US" altLang="ru-RU" sz="18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3326" y="5511948"/>
            <a:ext cx="8244408" cy="134605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endParaRPr kumimoji="0" lang="en-US" altLang="ru-RU" sz="36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“Vanilla” Policy Gradient</a:t>
            </a:r>
            <a:endParaRPr lang="ru-RU" dirty="0"/>
          </a:p>
        </p:txBody>
      </p:sp>
      <p:pic>
        <p:nvPicPr>
          <p:cNvPr id="3" name="Picture 2" descr="https://miro.medium.com/max/700/1*VJefxhGskx_wu_BiqaNe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6675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1608" y="1068813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Идея: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Reinforce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baseline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500412" y="1548445"/>
                <a:ext cx="8032027" cy="1072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Baseline</a:t>
                </a:r>
                <a:r>
                  <a:rPr lang="ru-R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-модель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на каждом шаге обновляем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12" y="1548445"/>
                <a:ext cx="8032027" cy="1072858"/>
              </a:xfrm>
              <a:prstGeom prst="rect">
                <a:avLst/>
              </a:prstGeom>
              <a:blipFill rotWithShape="0">
                <a:blip r:embed="rId3"/>
                <a:stretch>
                  <a:fillRect l="-455" t="-35795" b="-3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единительная линия 7"/>
          <p:cNvCxnSpPr/>
          <p:nvPr/>
        </p:nvCxnSpPr>
        <p:spPr>
          <a:xfrm>
            <a:off x="4716016" y="4869160"/>
            <a:ext cx="1080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436096" y="5589240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Reward-To-Go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599265" y="1400648"/>
                <a:ext cx="4540410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265" y="1400648"/>
                <a:ext cx="4540410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>
            <a:off x="5538564" y="1976712"/>
            <a:ext cx="43204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5401" y="2230869"/>
            <a:ext cx="2435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Сумма </a:t>
            </a:r>
            <a:r>
              <a:rPr lang="ru-RU" sz="1400" i="1" dirty="0" err="1" smtClean="0">
                <a:solidFill>
                  <a:srgbClr val="FF0000"/>
                </a:solidFill>
              </a:rPr>
              <a:t>ревордов</a:t>
            </a:r>
            <a:r>
              <a:rPr lang="ru-RU" sz="1400" i="1" dirty="0" smtClean="0">
                <a:solidFill>
                  <a:srgbClr val="FF0000"/>
                </a:solidFill>
              </a:rPr>
              <a:t> за эпизод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5538564" y="1976712"/>
            <a:ext cx="207077" cy="18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1599265" y="3460367"/>
                <a:ext cx="6169060" cy="773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265" y="3460367"/>
                <a:ext cx="6169060" cy="7737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единительная линия 18"/>
          <p:cNvCxnSpPr/>
          <p:nvPr/>
        </p:nvCxnSpPr>
        <p:spPr>
          <a:xfrm>
            <a:off x="5525366" y="4294896"/>
            <a:ext cx="203874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5401" y="4570614"/>
            <a:ext cx="3502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Сумма </a:t>
            </a:r>
            <a:r>
              <a:rPr lang="ru-RU" sz="1400" i="1" dirty="0" err="1" smtClean="0">
                <a:solidFill>
                  <a:srgbClr val="FF0000"/>
                </a:solidFill>
              </a:rPr>
              <a:t>ревордов</a:t>
            </a:r>
            <a:r>
              <a:rPr lang="ru-RU" sz="1400" i="1" dirty="0" smtClean="0">
                <a:solidFill>
                  <a:srgbClr val="FF0000"/>
                </a:solidFill>
              </a:rPr>
              <a:t> за последующие шаги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5421829" y="4308203"/>
            <a:ext cx="1168187" cy="2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634376" y="5287454"/>
                <a:ext cx="48199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Более правильное взвешивает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16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Уменьшает дисперсию</a:t>
                </a:r>
                <a:endParaRPr lang="ru-RU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76" y="5287454"/>
                <a:ext cx="4819909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506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авая фигурная скобка 30"/>
          <p:cNvSpPr/>
          <p:nvPr/>
        </p:nvSpPr>
        <p:spPr>
          <a:xfrm rot="16200000">
            <a:off x="6460682" y="2509720"/>
            <a:ext cx="284167" cy="190129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021068" y="2869320"/>
                <a:ext cx="1095493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068" y="2869320"/>
                <a:ext cx="1095493" cy="378630"/>
              </a:xfrm>
              <a:prstGeom prst="rect">
                <a:avLst/>
              </a:prstGeom>
              <a:blipFill rotWithShape="0">
                <a:blip r:embed="rId5"/>
                <a:stretch>
                  <a:fillRect t="-6452" b="-14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3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Актор</a:t>
            </a:r>
            <a:r>
              <a:rPr lang="ru-RU" dirty="0" smtClean="0"/>
              <a:t>-Критик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037036"/>
            <a:ext cx="5062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Идея:</a:t>
            </a:r>
          </a:p>
          <a:p>
            <a:r>
              <a:rPr lang="ru-RU" sz="1600" dirty="0" smtClean="0"/>
              <a:t>Совместить </a:t>
            </a:r>
            <a:r>
              <a:rPr lang="en-US" sz="1600" dirty="0" smtClean="0"/>
              <a:t>Q-Learning </a:t>
            </a:r>
            <a:r>
              <a:rPr lang="ru-RU" sz="1600" dirty="0" smtClean="0"/>
              <a:t>и </a:t>
            </a:r>
            <a:r>
              <a:rPr lang="en-US" sz="1600" dirty="0" smtClean="0"/>
              <a:t>Policy Gradient</a:t>
            </a:r>
            <a:endParaRPr lang="ru-RU" sz="1600" dirty="0"/>
          </a:p>
          <a:p>
            <a:r>
              <a:rPr lang="ru-RU" sz="1600" dirty="0" smtClean="0"/>
              <a:t>Используем </a:t>
            </a:r>
            <a:r>
              <a:rPr lang="en-US" sz="1600" dirty="0" smtClean="0"/>
              <a:t>Q-Learning </a:t>
            </a:r>
            <a:r>
              <a:rPr lang="ru-RU" sz="1600" dirty="0" smtClean="0"/>
              <a:t>для выражения </a:t>
            </a:r>
            <a:r>
              <a:rPr lang="en-US" sz="1600" dirty="0" smtClean="0"/>
              <a:t>Q-</a:t>
            </a:r>
            <a:r>
              <a:rPr lang="ru-RU" sz="1600" dirty="0" smtClean="0"/>
              <a:t>функции</a:t>
            </a:r>
          </a:p>
          <a:p>
            <a:r>
              <a:rPr lang="ru-RU" sz="1600" dirty="0" smtClean="0"/>
              <a:t>Обновляем </a:t>
            </a:r>
            <a:r>
              <a:rPr lang="en-US" sz="1600" dirty="0" smtClean="0"/>
              <a:t>PG </a:t>
            </a:r>
            <a:r>
              <a:rPr lang="ru-RU" sz="1600" dirty="0" smtClean="0"/>
              <a:t>с полученными </a:t>
            </a:r>
            <a:r>
              <a:rPr lang="en-US" sz="1600" dirty="0" smtClean="0"/>
              <a:t>Q-</a:t>
            </a:r>
            <a:r>
              <a:rPr lang="ru-RU" sz="1600" dirty="0" smtClean="0"/>
              <a:t>значениями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60884" y="2173760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Актор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PG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Критик -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Q-Learning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4" name="Picture 6" descr="Картинки по запросу boston dynamics 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48880"/>
            <a:ext cx="2990384" cy="17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0152" y="2348880"/>
            <a:ext cx="297699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мне плевать на критику </a:t>
            </a:r>
            <a:r>
              <a:rPr lang="ru-RU" sz="1000" dirty="0" smtClean="0"/>
              <a:t>очередного </a:t>
            </a:r>
            <a:r>
              <a:rPr lang="ru-RU" sz="1000" dirty="0"/>
              <a:t>нытика </a:t>
            </a:r>
            <a:endParaRPr lang="en-US" sz="10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5940152" y="3848941"/>
            <a:ext cx="297699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00" dirty="0"/>
              <a:t>со мной мои </a:t>
            </a:r>
            <a:r>
              <a:rPr lang="ru-RU" sz="1000" dirty="0" smtClean="0"/>
              <a:t>люди,</a:t>
            </a:r>
            <a:r>
              <a:rPr lang="en-US" sz="1000" dirty="0" smtClean="0"/>
              <a:t> </a:t>
            </a:r>
            <a:r>
              <a:rPr lang="ru-RU" sz="1000" dirty="0" smtClean="0"/>
              <a:t>мой район,</a:t>
            </a:r>
            <a:r>
              <a:rPr lang="en-US" sz="1000" dirty="0" smtClean="0"/>
              <a:t> </a:t>
            </a:r>
            <a:r>
              <a:rPr lang="ru-RU" sz="1000" dirty="0" smtClean="0"/>
              <a:t>моя </a:t>
            </a:r>
            <a:r>
              <a:rPr lang="ru-RU" sz="1000" dirty="0"/>
              <a:t>политика</a:t>
            </a:r>
            <a:endParaRPr lang="ru-RU" sz="1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84984"/>
            <a:ext cx="4714222" cy="279883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57200" y="3356992"/>
            <a:ext cx="1306488" cy="73817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76334" y="4866029"/>
            <a:ext cx="1306488" cy="73817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7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Актор</a:t>
            </a:r>
            <a:r>
              <a:rPr lang="ru-RU" dirty="0"/>
              <a:t>-Критик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164288" cy="30806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13" y="4330154"/>
            <a:ext cx="3308440" cy="24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5503238" cy="49987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335660"/>
            <a:ext cx="1561786" cy="1150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63691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Actor-Critic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0392" y="520179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A2C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6494" y="3897536"/>
            <a:ext cx="1688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Online/Batch AC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9" y="1671638"/>
            <a:ext cx="1561786" cy="1150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3808" y="2109550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SAC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40" y="4236090"/>
            <a:ext cx="1561786" cy="1150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6894" y="464207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PPO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60" y="1769321"/>
            <a:ext cx="1429185" cy="1052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7482" y="2031398"/>
            <a:ext cx="1088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DDPG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918" y="2949181"/>
            <a:ext cx="1561786" cy="11505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07072" y="3355162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TRPO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r>
              <a:rPr lang="ru-RU" dirty="0" smtClean="0"/>
              <a:t> </a:t>
            </a:r>
            <a:r>
              <a:rPr lang="en-US" dirty="0" smtClean="0"/>
              <a:t>Actor-Critic</a:t>
            </a:r>
            <a:r>
              <a:rPr lang="ru-RU" dirty="0" smtClean="0"/>
              <a:t> (</a:t>
            </a:r>
            <a:r>
              <a:rPr lang="en-US" dirty="0" smtClean="0"/>
              <a:t>A2C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1403648" y="1772816"/>
                <a:ext cx="6110904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72816"/>
                <a:ext cx="6110904" cy="76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авая фигурная скобка 30"/>
          <p:cNvSpPr/>
          <p:nvPr/>
        </p:nvSpPr>
        <p:spPr>
          <a:xfrm rot="16200000">
            <a:off x="6239353" y="847880"/>
            <a:ext cx="142085" cy="170778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5825451" y="1181769"/>
                <a:ext cx="1023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51" y="1181769"/>
                <a:ext cx="10230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89" t="-10000" r="-179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01822" y="2599172"/>
            <a:ext cx="434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Берем в качестве </a:t>
            </a:r>
            <a:r>
              <a:rPr lang="en-US" dirty="0" smtClean="0">
                <a:solidFill>
                  <a:srgbClr val="C00000"/>
                </a:solidFill>
              </a:rPr>
              <a:t>baseline, V-</a:t>
            </a:r>
            <a:r>
              <a:rPr lang="ru-RU" dirty="0" smtClean="0">
                <a:solidFill>
                  <a:srgbClr val="C00000"/>
                </a:solidFill>
              </a:rPr>
              <a:t>значение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0" y="5085184"/>
            <a:ext cx="4622800" cy="4699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5902" y="5727966"/>
            <a:ext cx="508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Фактический </a:t>
            </a:r>
            <a:r>
              <a:rPr lang="ru-RU" dirty="0" err="1" smtClean="0">
                <a:solidFill>
                  <a:srgbClr val="C00000"/>
                </a:solidFill>
              </a:rPr>
              <a:t>реворд</a:t>
            </a:r>
            <a:r>
              <a:rPr lang="ru-RU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V</a:t>
            </a:r>
            <a:r>
              <a:rPr lang="ru-RU" dirty="0" smtClean="0">
                <a:solidFill>
                  <a:srgbClr val="C00000"/>
                </a:solidFill>
              </a:rPr>
              <a:t>-предсказание критика</a:t>
            </a:r>
            <a:endParaRPr lang="ru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70466" y="3699029"/>
                <a:ext cx="3029804" cy="655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66" y="3699029"/>
                <a:ext cx="3029804" cy="655629"/>
              </a:xfrm>
              <a:prstGeom prst="rect">
                <a:avLst/>
              </a:prstGeom>
              <a:blipFill rotWithShape="0">
                <a:blip r:embed="rId6"/>
                <a:stretch>
                  <a:fillRect t="-3738" b="-84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0" y="3368432"/>
            <a:ext cx="374147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r>
              <a:rPr lang="ru-RU" dirty="0"/>
              <a:t> </a:t>
            </a:r>
            <a:r>
              <a:rPr lang="en-US" dirty="0"/>
              <a:t>Actor-Critic</a:t>
            </a:r>
            <a:r>
              <a:rPr lang="ru-RU" dirty="0"/>
              <a:t> (</a:t>
            </a:r>
            <a:r>
              <a:rPr lang="en-US" dirty="0"/>
              <a:t>A2C</a:t>
            </a:r>
            <a:r>
              <a:rPr lang="ru-RU" dirty="0"/>
              <a:t>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85" y="1268760"/>
            <a:ext cx="7125029" cy="50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0" y="1628800"/>
            <a:ext cx="3657600" cy="2828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420888"/>
            <a:ext cx="3724275" cy="1400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3637" y="4797152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Отдельные сети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4088393"/>
            <a:ext cx="20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Совместная сеть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183332" y="1445975"/>
            <a:ext cx="411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92D050"/>
                </a:solidFill>
              </a:rPr>
              <a:t>- просто и стабильно</a:t>
            </a:r>
          </a:p>
          <a:p>
            <a:r>
              <a:rPr lang="ru-RU" sz="1200" dirty="0" smtClean="0">
                <a:solidFill>
                  <a:srgbClr val="FF0000"/>
                </a:solidFill>
              </a:rPr>
              <a:t>- Нет обмена информацией между </a:t>
            </a:r>
            <a:r>
              <a:rPr lang="ru-RU" sz="1200" dirty="0" err="1" smtClean="0">
                <a:solidFill>
                  <a:srgbClr val="FF0000"/>
                </a:solidFill>
              </a:rPr>
              <a:t>актором</a:t>
            </a:r>
            <a:r>
              <a:rPr lang="ru-RU" sz="1200" dirty="0" smtClean="0">
                <a:solidFill>
                  <a:srgbClr val="FF0000"/>
                </a:solidFill>
              </a:rPr>
              <a:t> и критиком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6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r>
              <a:rPr lang="ru-RU" dirty="0" smtClean="0"/>
              <a:t>-функция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453954" y="1268760"/>
                <a:ext cx="5429243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4" y="1268760"/>
                <a:ext cx="5429243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53954" y="2315148"/>
                <a:ext cx="5875968" cy="7643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4" y="2315148"/>
                <a:ext cx="5875968" cy="76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50442" y="1473878"/>
            <a:ext cx="339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(Взвешенная максимизация правдоподобия)</a:t>
            </a:r>
            <a:endParaRPr lang="ru-RU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781139" y="4225776"/>
                <a:ext cx="5581721" cy="7643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39" y="4225776"/>
                <a:ext cx="5581721" cy="764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5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_images/Softpl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62" y="5386238"/>
            <a:ext cx="1895120" cy="14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Непрерывное пространство действий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84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69450"/>
            <a:ext cx="2276475" cy="153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023" y="122811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Actor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53231" y="1807949"/>
                <a:ext cx="317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31" y="1807949"/>
                <a:ext cx="31701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53231" y="2500966"/>
                <a:ext cx="321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31" y="2500966"/>
                <a:ext cx="321498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222" y="1417898"/>
            <a:ext cx="2178650" cy="1959496"/>
          </a:xfrm>
          <a:prstGeom prst="rect">
            <a:avLst/>
          </a:prstGeom>
        </p:spPr>
      </p:pic>
      <p:sp>
        <p:nvSpPr>
          <p:cNvPr id="18" name="Стрелка вправо 17"/>
          <p:cNvSpPr/>
          <p:nvPr/>
        </p:nvSpPr>
        <p:spPr>
          <a:xfrm>
            <a:off x="2984377" y="2328200"/>
            <a:ext cx="435495" cy="2160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204974" y="2328200"/>
            <a:ext cx="435495" cy="2160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5792949" y="1969753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/>
              <a:t>сэмплирование</a:t>
            </a:r>
            <a:endParaRPr lang="ru-RU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64288" y="2270014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Действие</a:t>
            </a:r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94498" y="5191005"/>
                <a:ext cx="3216585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98" y="5191005"/>
                <a:ext cx="3216585" cy="494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150949" y="2625672"/>
            <a:ext cx="616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(клип)</a:t>
            </a:r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39552" y="4337707"/>
                <a:ext cx="3799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37707"/>
                <a:ext cx="3799565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r="-482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74734" y="3855511"/>
            <a:ext cx="2135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Тогда, ошибка </a:t>
            </a:r>
            <a:r>
              <a:rPr lang="ru-RU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актора</a:t>
            </a:r>
            <a:r>
              <a:rPr lang="ru-RU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ru-RU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396646" y="4650155"/>
            <a:ext cx="2232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1259632" y="4650155"/>
            <a:ext cx="1152128" cy="65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miro.medium.com/max/700/1*GlQCfOGm0slsuL-7qB_vYg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51" y="4204882"/>
            <a:ext cx="3083958" cy="98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677547" y="3632781"/>
            <a:ext cx="168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сети: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5792949" y="6033341"/>
                <a:ext cx="15133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𝑠𝑜𝑓𝑡𝑝𝑙𝑢𝑠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9" y="6033341"/>
                <a:ext cx="1513363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2410" t="-4000" r="-2811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125685" y="29355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cxnSp>
        <p:nvCxnSpPr>
          <p:cNvPr id="45" name="Прямая со стрелкой 44"/>
          <p:cNvCxnSpPr>
            <a:stCxn id="7172" idx="2"/>
            <a:endCxn id="40" idx="0"/>
          </p:cNvCxnSpPr>
          <p:nvPr/>
        </p:nvCxnSpPr>
        <p:spPr>
          <a:xfrm>
            <a:off x="6546230" y="5191749"/>
            <a:ext cx="3401" cy="84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51" idx="1"/>
          </p:cNvCxnSpPr>
          <p:nvPr/>
        </p:nvCxnSpPr>
        <p:spPr>
          <a:xfrm>
            <a:off x="6549631" y="4558956"/>
            <a:ext cx="294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6" name="Picture 8" descr="_images/Tanh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86" y="3879491"/>
            <a:ext cx="1960572" cy="14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6843941" y="4482012"/>
                <a:ext cx="46237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41" y="4482012"/>
                <a:ext cx="462371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6579" r="-9211" b="-4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Прямоугольник 55"/>
              <p:cNvSpPr/>
              <p:nvPr/>
            </p:nvSpPr>
            <p:spPr>
              <a:xfrm>
                <a:off x="539552" y="5749438"/>
                <a:ext cx="1809533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6" name="Прямоугольник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749438"/>
                <a:ext cx="1809533" cy="437749"/>
              </a:xfrm>
              <a:prstGeom prst="rect">
                <a:avLst/>
              </a:prstGeom>
              <a:blipFill rotWithShape="0">
                <a:blip r:embed="rId13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7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</a:t>
            </a:r>
            <a:r>
              <a:rPr lang="en-US" dirty="0" smtClean="0"/>
              <a:t>Value-based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308582"/>
            <a:ext cx="7476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Преимущества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Имеет более сильные гарантии </a:t>
            </a:r>
            <a:r>
              <a:rPr lang="ru-RU" sz="1400" dirty="0" smtClean="0"/>
              <a:t>сходимости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Эффективно работает в задачах с большим(непрерывным) множеством действий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Оптимизирует стохастическую стратегию напрямую, не через </a:t>
            </a:r>
            <a:r>
              <a:rPr lang="en-US" sz="1400" dirty="0" smtClean="0"/>
              <a:t>exploration/</a:t>
            </a:r>
            <a:r>
              <a:rPr lang="en-US" sz="1400" dirty="0" err="1" smtClean="0"/>
              <a:t>explotation</a:t>
            </a:r>
            <a:endParaRPr lang="ru-RU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708920"/>
            <a:ext cx="5566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Недостатки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Обычно сходится к локальному, а не глобальному минимуму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Оценки имею большую дисперсию</a:t>
            </a:r>
          </a:p>
        </p:txBody>
      </p:sp>
    </p:spTree>
    <p:extLst>
      <p:ext uri="{BB962C8B-B14F-4D97-AF65-F5344CB8AC3E}">
        <p14:creationId xmlns:p14="http://schemas.microsoft.com/office/powerpoint/2010/main" val="38321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Region Policy Optimization(TRPO)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24744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Мотивация: запрещать резкое изменение политики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519" y="1593666"/>
            <a:ext cx="35368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Идея:</a:t>
            </a:r>
          </a:p>
          <a:p>
            <a:r>
              <a:rPr lang="ru-RU" sz="1600" dirty="0" smtClean="0"/>
              <a:t>Обновляем веса </a:t>
            </a:r>
            <a:r>
              <a:rPr lang="en-US" sz="1600" dirty="0" smtClean="0"/>
              <a:t>policy </a:t>
            </a:r>
            <a:r>
              <a:rPr lang="ru-RU" sz="1600" dirty="0" smtClean="0"/>
              <a:t>модели так:</a:t>
            </a:r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9512" y="2306871"/>
                <a:ext cx="3152737" cy="756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algn="r"/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при </m:t>
                        </m:r>
                        <m:acc>
                          <m:accPr>
                            <m:chr m:val="̅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306871"/>
                <a:ext cx="3152737" cy="756233"/>
              </a:xfrm>
              <a:prstGeom prst="rect">
                <a:avLst/>
              </a:prstGeom>
              <a:blipFill rotWithShape="0">
                <a:blip r:embed="rId2"/>
                <a:stretch>
                  <a:fillRect b="-4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20072" y="1789403"/>
                <a:ext cx="2855910" cy="8099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ru-RU" sz="1400" dirty="0" smtClean="0"/>
                  <a:t>Дивергенция </a:t>
                </a:r>
                <a:r>
                  <a:rPr lang="ru-RU" sz="1400" dirty="0" err="1" smtClean="0"/>
                  <a:t>Кульбака-Лейблера</a:t>
                </a:r>
                <a:r>
                  <a:rPr lang="ru-RU" sz="1400" dirty="0" smtClean="0"/>
                  <a:t>:</a:t>
                </a:r>
                <a:endParaRPr lang="ru-RU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u-RU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789403"/>
                <a:ext cx="2855910" cy="809902"/>
              </a:xfrm>
              <a:prstGeom prst="rect">
                <a:avLst/>
              </a:prstGeom>
              <a:blipFill rotWithShape="0"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27584" y="3039918"/>
                <a:ext cx="4848561" cy="64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039918"/>
                <a:ext cx="4848561" cy="6467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220072" y="3199288"/>
                <a:ext cx="2397644" cy="32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i="1" dirty="0" smtClean="0">
                    <a:solidFill>
                      <a:srgbClr val="FF0000"/>
                    </a:solidFill>
                  </a:rPr>
                  <a:t>(На сколько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400" i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sz="1400" i="1" dirty="0" smtClean="0">
                    <a:solidFill>
                      <a:srgbClr val="FF0000"/>
                    </a:solidFill>
                  </a:rPr>
                  <a:t>лучше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ru-RU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4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199288"/>
                <a:ext cx="2397644" cy="327975"/>
              </a:xfrm>
              <a:prstGeom prst="rect">
                <a:avLst/>
              </a:prstGeom>
              <a:blipFill rotWithShape="0">
                <a:blip r:embed="rId5"/>
                <a:stretch>
                  <a:fillRect l="-761" t="-3704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1194520" y="4050349"/>
                <a:ext cx="4822602" cy="449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520" y="4050349"/>
                <a:ext cx="4822602" cy="4494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731108" y="3622106"/>
            <a:ext cx="4052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i="1" dirty="0" smtClean="0">
                <a:solidFill>
                  <a:srgbClr val="FF0000"/>
                </a:solidFill>
              </a:rPr>
              <a:t>(</a:t>
            </a:r>
            <a:r>
              <a:rPr lang="ru-RU" sz="1000" i="1" dirty="0">
                <a:solidFill>
                  <a:srgbClr val="FF0000"/>
                </a:solidFill>
              </a:rPr>
              <a:t>М</a:t>
            </a:r>
            <a:r>
              <a:rPr lang="ru-RU" sz="1000" i="1" dirty="0" smtClean="0">
                <a:solidFill>
                  <a:srgbClr val="FF0000"/>
                </a:solidFill>
              </a:rPr>
              <a:t>О по пространству всех действий-шагов старой политики)</a:t>
            </a:r>
            <a:endParaRPr lang="ru-RU" sz="1000" i="1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3251864" y="3501008"/>
            <a:ext cx="373688" cy="18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8144" y="4068054"/>
            <a:ext cx="312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(МО различия действий по всем </a:t>
            </a:r>
            <a:r>
              <a:rPr lang="en-US" sz="1400" i="1" dirty="0" smtClean="0">
                <a:solidFill>
                  <a:srgbClr val="FF0000"/>
                </a:solidFill>
              </a:rPr>
              <a:t>s)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5400000" flipH="1" flipV="1">
            <a:off x="5812356" y="1739531"/>
            <a:ext cx="1451044" cy="3247487"/>
          </a:xfrm>
          <a:prstGeom prst="curvedConnector3">
            <a:avLst>
              <a:gd name="adj1" fmla="val 69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/>
              <p:cNvSpPr/>
              <p:nvPr/>
            </p:nvSpPr>
            <p:spPr>
              <a:xfrm>
                <a:off x="257853" y="5232476"/>
                <a:ext cx="3347968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3" y="5232476"/>
                <a:ext cx="334796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https://upload.wikimedia.org/wikipedia/commons/c/cc/Mmalgorith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10" y="4836716"/>
            <a:ext cx="2480736" cy="16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Region Policy Optimization(TRPO)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73201" y="1493674"/>
                <a:ext cx="25959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01" y="1493674"/>
                <a:ext cx="259596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1124744"/>
            <a:ext cx="293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Разложим в ряд Тейлора: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322401" y="1811736"/>
                <a:ext cx="392902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01" y="1811736"/>
                <a:ext cx="3929024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466913" y="2646150"/>
                <a:ext cx="310040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3" y="2646150"/>
                <a:ext cx="3100401" cy="910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66913" y="2461484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Тогда: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963315"/>
            <a:ext cx="1810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(</a:t>
            </a:r>
            <a:r>
              <a:rPr lang="en-US" sz="1400" i="1" dirty="0" smtClean="0">
                <a:solidFill>
                  <a:srgbClr val="FF0000"/>
                </a:solidFill>
              </a:rPr>
              <a:t>H – policy</a:t>
            </a:r>
            <a:r>
              <a:rPr lang="ru-RU" sz="1400" i="1" dirty="0" smtClean="0">
                <a:solidFill>
                  <a:srgbClr val="FF0000"/>
                </a:solidFill>
              </a:rPr>
              <a:t>-гессиан)</a:t>
            </a:r>
            <a:endParaRPr lang="ru-RU" sz="14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282" y="2947610"/>
            <a:ext cx="5215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(Аналитическое решение методом </a:t>
            </a:r>
            <a:r>
              <a:rPr lang="ru-RU" sz="1400" i="1" dirty="0" err="1">
                <a:solidFill>
                  <a:srgbClr val="FF0000"/>
                </a:solidFill>
              </a:rPr>
              <a:t>Д</a:t>
            </a:r>
            <a:r>
              <a:rPr lang="ru-RU" sz="1400" i="1" dirty="0" err="1" smtClean="0">
                <a:solidFill>
                  <a:srgbClr val="FF0000"/>
                </a:solidFill>
              </a:rPr>
              <a:t>уальности</a:t>
            </a:r>
            <a:r>
              <a:rPr lang="ru-RU" sz="1400" i="1" dirty="0" smtClean="0">
                <a:solidFill>
                  <a:srgbClr val="FF0000"/>
                </a:solidFill>
              </a:rPr>
              <a:t> Лагранжа)</a:t>
            </a:r>
            <a:endParaRPr lang="ru-RU" sz="1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457200" y="4309523"/>
                <a:ext cx="341478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09523"/>
                <a:ext cx="3414781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57200" y="3884952"/>
            <a:ext cx="383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Перейдем к градиентному спуску: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970560" y="5716564"/>
                <a:ext cx="201170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 smtClean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60" y="5716564"/>
                <a:ext cx="2011702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956713" y="5374111"/>
            <a:ext cx="2470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 – </a:t>
            </a:r>
            <a:r>
              <a:rPr lang="ru-RU" sz="1400" dirty="0" smtClean="0"/>
              <a:t>мин. </a:t>
            </a:r>
            <a:r>
              <a:rPr lang="ru-RU" sz="1400" dirty="0"/>
              <a:t>ц</a:t>
            </a:r>
            <a:r>
              <a:rPr lang="ru-RU" sz="1400" dirty="0" smtClean="0"/>
              <a:t>елое при котором:</a:t>
            </a:r>
            <a:endParaRPr lang="ru-RU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3893807"/>
            <a:ext cx="215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Аппроксимация </a:t>
            </a:r>
            <a:r>
              <a:rPr lang="en-US" dirty="0" smtClean="0"/>
              <a:t>H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040" y="4263139"/>
            <a:ext cx="2409825" cy="5048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1265" y="4764872"/>
            <a:ext cx="407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(Решаем методом сопряженных градиентов)</a:t>
            </a:r>
            <a:endParaRPr lang="ru-RU" sz="1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689195" y="5216593"/>
                <a:ext cx="1899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Н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айдем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195" y="5216593"/>
                <a:ext cx="189955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23" t="-2222" r="-2244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единительная линия 18"/>
          <p:cNvCxnSpPr/>
          <p:nvPr/>
        </p:nvCxnSpPr>
        <p:spPr>
          <a:xfrm>
            <a:off x="2555776" y="5072649"/>
            <a:ext cx="50405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807804" y="5072649"/>
            <a:ext cx="1764196" cy="28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185846" y="4917814"/>
            <a:ext cx="50405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Region Policy Optimization(TRPO)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9455"/>
            <a:ext cx="553348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Proximal Policy Optimization(PPO)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455014" y="1906999"/>
                <a:ext cx="4037837" cy="454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4" y="1906999"/>
                <a:ext cx="4037837" cy="454804"/>
              </a:xfrm>
              <a:prstGeom prst="rect">
                <a:avLst/>
              </a:prstGeom>
              <a:blipFill rotWithShape="0">
                <a:blip r:embed="rId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455014" y="1124744"/>
            <a:ext cx="606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Мотивация: </a:t>
            </a:r>
            <a:r>
              <a:rPr lang="en-US" dirty="0" smtClean="0">
                <a:solidFill>
                  <a:schemeClr val="tx2"/>
                </a:solidFill>
              </a:rPr>
              <a:t>TRPO</a:t>
            </a:r>
            <a:r>
              <a:rPr lang="ru-RU" dirty="0" smtClean="0">
                <a:solidFill>
                  <a:schemeClr val="tx2"/>
                </a:solidFill>
              </a:rPr>
              <a:t>, но без вторых производных</a:t>
            </a:r>
            <a:endParaRPr lang="ru-RU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9552" y="2636912"/>
                <a:ext cx="5220853" cy="554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5220853" cy="5543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110847" y="3314641"/>
                <a:ext cx="274953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47" y="3314641"/>
                <a:ext cx="2749535" cy="617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1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64579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хочется подробностей про </a:t>
            </a:r>
            <a:r>
              <a:rPr lang="en-US" dirty="0" smtClean="0"/>
              <a:t>RL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68760"/>
            <a:ext cx="74991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>
                <a:latin typeface="Calibri"/>
                <a:cs typeface="Calibri"/>
              </a:rPr>
              <a:t>о</a:t>
            </a:r>
            <a:r>
              <a:rPr lang="ru-RU" sz="2000" dirty="0" smtClean="0">
                <a:latin typeface="Calibri"/>
                <a:cs typeface="Calibri"/>
              </a:rPr>
              <a:t>сновы в </a:t>
            </a:r>
            <a:r>
              <a:rPr lang="ru-RU" sz="2000" dirty="0">
                <a:latin typeface="Calibri"/>
                <a:cs typeface="Calibri"/>
              </a:rPr>
              <a:t>книге </a:t>
            </a:r>
            <a:r>
              <a:rPr lang="en-US" sz="2000" dirty="0" smtClean="0">
                <a:latin typeface="Calibri"/>
                <a:cs typeface="Calibri"/>
              </a:rPr>
              <a:t>Sutton &amp; </a:t>
            </a:r>
            <a:r>
              <a:rPr lang="en-US" sz="2000" dirty="0" err="1" smtClean="0">
                <a:latin typeface="Calibri"/>
                <a:cs typeface="Calibri"/>
              </a:rPr>
              <a:t>Barto</a:t>
            </a:r>
            <a:r>
              <a:rPr lang="en-US" sz="2000" dirty="0" smtClean="0">
                <a:latin typeface="Calibri"/>
                <a:cs typeface="Calibri"/>
              </a:rPr>
              <a:t> Book: Reinforcement </a:t>
            </a:r>
            <a:r>
              <a:rPr lang="en-US" sz="2000" dirty="0">
                <a:latin typeface="Calibri"/>
                <a:cs typeface="Calibri"/>
              </a:rPr>
              <a:t>Learning: </a:t>
            </a:r>
            <a:r>
              <a:rPr lang="ru-RU" sz="2000" dirty="0" smtClean="0">
                <a:latin typeface="Calibri"/>
                <a:cs typeface="Calibri"/>
              </a:rPr>
              <a:t>    </a:t>
            </a:r>
            <a:r>
              <a:rPr lang="en-US" sz="2000" dirty="0" smtClean="0">
                <a:latin typeface="Calibri"/>
                <a:cs typeface="Calibri"/>
              </a:rPr>
              <a:t>An Introduction</a:t>
            </a:r>
            <a:endParaRPr lang="ru-RU" sz="2000" dirty="0">
              <a:latin typeface="Calibri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>
                <a:latin typeface="Calibri"/>
                <a:cs typeface="Calibri"/>
                <a:hlinkClick r:id="rId3"/>
              </a:rPr>
              <a:t>c</a:t>
            </a:r>
            <a:r>
              <a:rPr lang="en-US" sz="2000" dirty="0" smtClean="0">
                <a:latin typeface="Calibri"/>
                <a:cs typeface="Calibri"/>
                <a:hlinkClick r:id="rId3"/>
              </a:rPr>
              <a:t>omplete </a:t>
            </a:r>
            <a:r>
              <a:rPr lang="en-US" sz="2000" dirty="0">
                <a:latin typeface="Calibri"/>
                <a:cs typeface="Calibri"/>
                <a:hlinkClick r:id="rId3"/>
              </a:rPr>
              <a:t>d</a:t>
            </a:r>
            <a:r>
              <a:rPr lang="en-US" sz="2000" dirty="0" smtClean="0">
                <a:latin typeface="Calibri"/>
                <a:cs typeface="Calibri"/>
                <a:hlinkClick r:id="rId3"/>
              </a:rPr>
              <a:t>raft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ru-RU" sz="2000" dirty="0" smtClean="0">
                <a:latin typeface="Calibri"/>
                <a:cs typeface="Calibri"/>
              </a:rPr>
              <a:t>нового издания, на английском, есть </a:t>
            </a:r>
            <a:r>
              <a:rPr lang="en-US" sz="2000" dirty="0" smtClean="0">
                <a:latin typeface="Calibri"/>
                <a:cs typeface="Calibri"/>
              </a:rPr>
              <a:t>pdf</a:t>
            </a:r>
            <a:endParaRPr lang="ru-RU" sz="2000" dirty="0">
              <a:latin typeface="Calibri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Calibri"/>
                <a:cs typeface="Calibri"/>
              </a:rPr>
              <a:t>первое издание книги</a:t>
            </a:r>
            <a:r>
              <a:rPr lang="en-US" sz="2000" dirty="0" smtClean="0">
                <a:latin typeface="Calibri"/>
                <a:cs typeface="Calibri"/>
              </a:rPr>
              <a:t>:</a:t>
            </a:r>
            <a:r>
              <a:rPr lang="ru-RU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  <a:hlinkClick r:id="rId4"/>
              </a:rPr>
              <a:t>html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ru-RU" sz="2000" dirty="0" smtClean="0">
                <a:latin typeface="Calibri"/>
                <a:cs typeface="Calibri"/>
              </a:rPr>
              <a:t>версия</a:t>
            </a:r>
            <a:r>
              <a:rPr lang="en-US" sz="2000" dirty="0" smtClean="0">
                <a:latin typeface="Calibri"/>
                <a:cs typeface="Calibri"/>
              </a:rPr>
              <a:t>, </a:t>
            </a:r>
            <a:r>
              <a:rPr lang="en-US" sz="2000" dirty="0" smtClean="0">
                <a:latin typeface="Calibri"/>
                <a:cs typeface="Calibri"/>
                <a:hlinkClick r:id="rId5" invalidUrl="http://www.eng.uerj.br/~fariasol/disciplinas/Topicos_B/AGENTS/books/agent_learning/Richard S. Sutton, Andrew G. Barto-Reinforcement Learning_ An Introduction-(1998)_Oscar_s_annotations.pdf"/>
              </a:rPr>
              <a:t>pdf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ru-RU" sz="2000" dirty="0" smtClean="0">
                <a:latin typeface="Calibri"/>
                <a:cs typeface="Calibri"/>
              </a:rPr>
              <a:t>на английском</a:t>
            </a:r>
            <a:r>
              <a:rPr lang="en-US" sz="2000" dirty="0" smtClean="0">
                <a:latin typeface="Calibri"/>
                <a:cs typeface="Calibri"/>
              </a:rPr>
              <a:t>, </a:t>
            </a:r>
            <a:r>
              <a:rPr lang="en-US" sz="2000" dirty="0" smtClean="0">
                <a:latin typeface="Calibri"/>
                <a:cs typeface="Calibri"/>
                <a:hlinkClick r:id="rId6"/>
              </a:rPr>
              <a:t>pdf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ru-RU" sz="2000" dirty="0" smtClean="0">
                <a:latin typeface="Calibri"/>
                <a:cs typeface="Calibri"/>
              </a:rPr>
              <a:t>на русском,  можно купить </a:t>
            </a:r>
            <a:r>
              <a:rPr lang="ru-RU" sz="2000" dirty="0" smtClean="0">
                <a:latin typeface="Calibri"/>
                <a:cs typeface="Calibri"/>
                <a:hlinkClick r:id="rId7"/>
              </a:rPr>
              <a:t>бумажную книгу</a:t>
            </a:r>
            <a:r>
              <a:rPr lang="ru-RU" sz="2000" dirty="0" smtClean="0">
                <a:latin typeface="Calibri"/>
                <a:cs typeface="Calibri"/>
              </a:rPr>
              <a:t> на русском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Calibri"/>
                <a:cs typeface="Calibri"/>
              </a:rPr>
              <a:t>о</a:t>
            </a:r>
            <a:r>
              <a:rPr lang="en-US" sz="2000" dirty="0" err="1" smtClean="0">
                <a:latin typeface="Calibri"/>
                <a:cs typeface="Calibri"/>
              </a:rPr>
              <a:t>nline</a:t>
            </a:r>
            <a:r>
              <a:rPr lang="ru-RU" sz="2000" dirty="0" smtClean="0">
                <a:latin typeface="Calibri"/>
                <a:cs typeface="Calibri"/>
              </a:rPr>
              <a:t>-курсы и лекции</a:t>
            </a:r>
            <a:endParaRPr lang="en-US" sz="2000" dirty="0" smtClean="0">
              <a:latin typeface="Calibri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Calibri"/>
                <a:cs typeface="Calibri"/>
                <a:hlinkClick r:id="rId8"/>
              </a:rPr>
              <a:t>лекции</a:t>
            </a:r>
            <a:r>
              <a:rPr lang="ru-RU" sz="2000" dirty="0" smtClean="0">
                <a:latin typeface="Calibri"/>
                <a:cs typeface="Calibri"/>
              </a:rPr>
              <a:t> </a:t>
            </a:r>
            <a:r>
              <a:rPr lang="ru-RU" sz="2000" dirty="0">
                <a:latin typeface="Calibri"/>
                <a:cs typeface="Calibri"/>
              </a:rPr>
              <a:t>Дэвида </a:t>
            </a:r>
            <a:r>
              <a:rPr lang="ru-RU" sz="2000" dirty="0" err="1">
                <a:latin typeface="Calibri"/>
                <a:cs typeface="Calibri"/>
              </a:rPr>
              <a:t>Сильвера</a:t>
            </a:r>
            <a:r>
              <a:rPr lang="ru-RU" sz="2000" dirty="0">
                <a:latin typeface="Calibri"/>
                <a:cs typeface="Calibri"/>
              </a:rPr>
              <a:t> (</a:t>
            </a:r>
            <a:r>
              <a:rPr lang="en-US" sz="2000" dirty="0">
                <a:latin typeface="Calibri"/>
                <a:cs typeface="Calibri"/>
              </a:rPr>
              <a:t>DeepMind</a:t>
            </a:r>
            <a:r>
              <a:rPr lang="en-US" sz="2000" dirty="0" smtClean="0">
                <a:latin typeface="Calibri"/>
                <a:cs typeface="Calibri"/>
              </a:rPr>
              <a:t>)</a:t>
            </a:r>
            <a:endParaRPr lang="ru-RU" sz="2000" dirty="0" smtClean="0">
              <a:latin typeface="Calibri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Calibri"/>
                <a:cs typeface="Calibri"/>
                <a:hlinkClick r:id="rId9"/>
              </a:rPr>
              <a:t>лекции</a:t>
            </a:r>
            <a:r>
              <a:rPr lang="ru-RU" sz="2000" dirty="0" smtClean="0">
                <a:latin typeface="Calibri"/>
                <a:cs typeface="Calibri"/>
              </a:rPr>
              <a:t> </a:t>
            </a:r>
            <a:r>
              <a:rPr lang="ru-RU" sz="2000" dirty="0" smtClean="0">
                <a:latin typeface="Calibri"/>
                <a:cs typeface="Calibri"/>
                <a:hlinkClick r:id="rId10"/>
              </a:rPr>
              <a:t>курса</a:t>
            </a:r>
            <a:r>
              <a:rPr lang="ru-RU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CS294 </a:t>
            </a:r>
            <a:r>
              <a:rPr lang="en-US" sz="2000" dirty="0">
                <a:latin typeface="Calibri"/>
                <a:cs typeface="Calibri"/>
              </a:rPr>
              <a:t>(UC Berkley</a:t>
            </a:r>
            <a:r>
              <a:rPr lang="en-US" sz="2000" dirty="0" smtClean="0">
                <a:latin typeface="Calibri"/>
                <a:cs typeface="Calibri"/>
              </a:rPr>
              <a:t>)</a:t>
            </a:r>
            <a:endParaRPr lang="ru-RU" sz="2000" dirty="0" smtClean="0">
              <a:latin typeface="Calibri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Calibri"/>
                <a:cs typeface="Calibri"/>
                <a:hlinkClick r:id="rId11"/>
              </a:rPr>
              <a:t>материалы</a:t>
            </a:r>
            <a:r>
              <a:rPr lang="ru-RU" sz="2000" dirty="0" smtClean="0">
                <a:latin typeface="Calibri"/>
                <a:cs typeface="Calibri"/>
              </a:rPr>
              <a:t> курса ШАД по </a:t>
            </a:r>
            <a:r>
              <a:rPr lang="en-US" sz="2000" dirty="0" smtClean="0">
                <a:latin typeface="Calibri"/>
                <a:cs typeface="Calibri"/>
              </a:rPr>
              <a:t>R</a:t>
            </a:r>
            <a:r>
              <a:rPr lang="en-US" sz="2000" dirty="0">
                <a:latin typeface="Calibri"/>
                <a:cs typeface="Calibri"/>
              </a:rPr>
              <a:t>L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SzPct val="100000"/>
            </a:pPr>
            <a:endParaRPr lang="ru-RU" sz="2000" dirty="0" smtClean="0">
              <a:latin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6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748678"/>
          </a:xfrm>
        </p:spPr>
        <p:txBody>
          <a:bodyPr/>
          <a:lstStyle/>
          <a:p>
            <a:pPr marL="0" indent="0" algn="ctr">
              <a:buNone/>
            </a:pPr>
            <a:r>
              <a:rPr lang="ru-RU" sz="3000" dirty="0" smtClean="0"/>
              <a:t>Спасибо за внимание</a:t>
            </a:r>
            <a:endParaRPr lang="ru-RU" sz="3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1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Ожидаемый возврат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9025" y="3383714"/>
                <a:ext cx="423628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25" y="3383714"/>
                <a:ext cx="4236288" cy="7791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9025" y="3014382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Где вероятность траектории: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5779" y="1656637"/>
                <a:ext cx="4059766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79" y="1656637"/>
                <a:ext cx="4059766" cy="647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1406" y="1278259"/>
            <a:ext cx="238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Ожидаемый </a:t>
            </a:r>
            <a:r>
              <a:rPr lang="ru-RU" dirty="0" err="1" smtClean="0"/>
              <a:t>реворд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2456884"/>
            <a:ext cx="4516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i="1" dirty="0" smtClean="0">
                <a:solidFill>
                  <a:srgbClr val="FF0000"/>
                </a:solidFill>
              </a:rPr>
              <a:t>Интеграл по пространству ВСЕХ возможных траекторий</a:t>
            </a:r>
            <a:endParaRPr lang="ru-RU" sz="1200" i="1" dirty="0">
              <a:solidFill>
                <a:srgbClr val="FF0000"/>
              </a:solidFill>
            </a:endParaRPr>
          </a:p>
        </p:txBody>
      </p:sp>
      <p:cxnSp>
        <p:nvCxnSpPr>
          <p:cNvPr id="9" name="Скругленная соединительная линия 8"/>
          <p:cNvCxnSpPr>
            <a:stCxn id="7" idx="0"/>
          </p:cNvCxnSpPr>
          <p:nvPr/>
        </p:nvCxnSpPr>
        <p:spPr>
          <a:xfrm rot="16200000" flipV="1">
            <a:off x="3954821" y="1381883"/>
            <a:ext cx="180012" cy="19699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9025" y="4532170"/>
            <a:ext cx="34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Тогда, оптимальная политика: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4640" y="5065329"/>
                <a:ext cx="1861022" cy="4110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0" y="5065329"/>
                <a:ext cx="1861022" cy="411010"/>
              </a:xfrm>
              <a:prstGeom prst="rect">
                <a:avLst/>
              </a:prstGeom>
              <a:blipFill rotWithShape="0">
                <a:blip r:embed="rId4"/>
                <a:stretch>
                  <a:fillRect l="-980" r="-3595" b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644008" y="4532170"/>
            <a:ext cx="26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 задача оптимизации: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09623" y="5065329"/>
                <a:ext cx="2164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23" y="5065329"/>
                <a:ext cx="216456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72" r="-3099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40953" y="5972075"/>
                <a:ext cx="2532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Но как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?</a:t>
                </a:r>
                <a:endParaRPr lang="ru-RU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53" y="5972075"/>
                <a:ext cx="253229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28" t="-10000" r="-144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24640" y="2516970"/>
            <a:ext cx="1580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i="1" dirty="0" smtClean="0">
                <a:solidFill>
                  <a:srgbClr val="FF0000"/>
                </a:solidFill>
              </a:rPr>
              <a:t>Суммарный </a:t>
            </a:r>
            <a:r>
              <a:rPr lang="ru-RU" sz="1200" i="1" dirty="0" err="1" smtClean="0">
                <a:solidFill>
                  <a:srgbClr val="FF0000"/>
                </a:solidFill>
              </a:rPr>
              <a:t>реворд</a:t>
            </a:r>
            <a:endParaRPr lang="ru-RU" sz="1200" i="1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>
            <a:stCxn id="16" idx="0"/>
          </p:cNvCxnSpPr>
          <p:nvPr/>
        </p:nvCxnSpPr>
        <p:spPr>
          <a:xfrm flipV="1">
            <a:off x="1414921" y="2132856"/>
            <a:ext cx="691157" cy="38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Дифференцирование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557" y="1333269"/>
                <a:ext cx="3202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333269"/>
                <a:ext cx="320235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43" t="-2222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6056" y="1131414"/>
                <a:ext cx="3064044" cy="5516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)′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131414"/>
                <a:ext cx="3064044" cy="551689"/>
              </a:xfrm>
              <a:prstGeom prst="rect">
                <a:avLst/>
              </a:prstGeom>
              <a:blipFill rotWithShape="0"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/>
          <p:cNvCxnSpPr>
            <a:stCxn id="4" idx="3"/>
          </p:cNvCxnSpPr>
          <p:nvPr/>
        </p:nvCxnSpPr>
        <p:spPr>
          <a:xfrm flipV="1">
            <a:off x="3743908" y="1432884"/>
            <a:ext cx="1260140" cy="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2204864"/>
                <a:ext cx="721133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4864"/>
                <a:ext cx="7211333" cy="7791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/>
          <p:cNvCxnSpPr/>
          <p:nvPr/>
        </p:nvCxnSpPr>
        <p:spPr>
          <a:xfrm flipH="1">
            <a:off x="1187624" y="1683103"/>
            <a:ext cx="1584176" cy="73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83768" y="1683103"/>
            <a:ext cx="1080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11830" y="1989917"/>
            <a:ext cx="2792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Избавляемся от произведения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2142732" y="2780928"/>
            <a:ext cx="7730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5176479" y="2852936"/>
            <a:ext cx="172819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836442" y="3277123"/>
                <a:ext cx="2743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i="1" dirty="0" smtClean="0">
                    <a:solidFill>
                      <a:srgbClr val="FF0000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i="1" dirty="0" smtClean="0">
                    <a:solidFill>
                      <a:srgbClr val="FF0000"/>
                    </a:solidFill>
                  </a:rPr>
                  <a:t>, </a:t>
                </a:r>
                <a:r>
                  <a:rPr lang="ru-RU" sz="1400" i="1" dirty="0" smtClean="0">
                    <a:solidFill>
                      <a:srgbClr val="FF0000"/>
                    </a:solidFill>
                  </a:rPr>
                  <a:t>обнуляется</a:t>
                </a:r>
                <a:endParaRPr lang="ru-RU" sz="1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42" y="3277123"/>
                <a:ext cx="274357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667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/>
          <p:cNvCxnSpPr>
            <a:stCxn id="32" idx="0"/>
          </p:cNvCxnSpPr>
          <p:nvPr/>
        </p:nvCxnSpPr>
        <p:spPr>
          <a:xfrm flipH="1" flipV="1">
            <a:off x="2483780" y="2780929"/>
            <a:ext cx="724448" cy="4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32" idx="0"/>
          </p:cNvCxnSpPr>
          <p:nvPr/>
        </p:nvCxnSpPr>
        <p:spPr>
          <a:xfrm flipV="1">
            <a:off x="3208228" y="2879219"/>
            <a:ext cx="2819936" cy="397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7200" y="4365104"/>
                <a:ext cx="3511795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5104"/>
                <a:ext cx="3511795" cy="7791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57200" y="3987073"/>
            <a:ext cx="11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Получим: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4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1557" y="1333269"/>
                <a:ext cx="2520818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333269"/>
                <a:ext cx="2520818" cy="305981"/>
              </a:xfrm>
              <a:prstGeom prst="rect">
                <a:avLst/>
              </a:prstGeom>
              <a:blipFill rotWithShape="0">
                <a:blip r:embed="rId2"/>
                <a:stretch>
                  <a:fillRect l="-1695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557" y="1775090"/>
                <a:ext cx="2283895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775090"/>
                <a:ext cx="2283895" cy="647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6763" y="2557967"/>
                <a:ext cx="2245423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3" y="2557967"/>
                <a:ext cx="2245423" cy="647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763" y="3340844"/>
                <a:ext cx="3319242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3" y="3340844"/>
                <a:ext cx="3319242" cy="647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04473" y="1937267"/>
            <a:ext cx="2137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Перейдем к интегралу</a:t>
            </a:r>
            <a:endParaRPr lang="ru-RU" sz="14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4962" y="2720145"/>
            <a:ext cx="292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Внесем градиент под интеграл</a:t>
            </a:r>
            <a:endParaRPr lang="ru-RU" sz="14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7630" y="3503023"/>
            <a:ext cx="2530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Подставим из пред. слайда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403648" y="2348880"/>
            <a:ext cx="10801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483768" y="3933056"/>
            <a:ext cx="10801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8730" y="4276711"/>
                <a:ext cx="2194575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0" y="4276711"/>
                <a:ext cx="2194575" cy="305981"/>
              </a:xfrm>
              <a:prstGeom prst="rect">
                <a:avLst/>
              </a:prstGeom>
              <a:blipFill rotWithShape="0">
                <a:blip r:embed="rId6"/>
                <a:stretch>
                  <a:fillRect l="-556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407630" y="4267463"/>
            <a:ext cx="2511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Вернемся к мат. ожиданию</a:t>
            </a:r>
            <a:endParaRPr lang="ru-RU" sz="1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1557" y="4871522"/>
                <a:ext cx="3737497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4871522"/>
                <a:ext cx="3737497" cy="616387"/>
              </a:xfrm>
              <a:prstGeom prst="rect">
                <a:avLst/>
              </a:prstGeom>
              <a:blipFill rotWithShape="0"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426384" y="5022653"/>
            <a:ext cx="2085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Развернем выражение</a:t>
            </a:r>
            <a:endParaRPr lang="ru-RU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Аппроксимация мат. 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1899" y="2145749"/>
                <a:ext cx="4540409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9" y="2145749"/>
                <a:ext cx="4540409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105" y="1519743"/>
                <a:ext cx="5957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Пусть есть</a:t>
                </a:r>
                <a:r>
                  <a:rPr lang="ru-RU" dirty="0"/>
                  <a:t> </a:t>
                </a:r>
                <a:r>
                  <a:rPr lang="ru-RU" dirty="0" smtClean="0"/>
                  <a:t>множество траекторий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 smtClean="0"/>
                  <a:t>тогда:</a:t>
                </a:r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5" y="1519743"/>
                <a:ext cx="595733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19" t="-8197" r="-205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1899" y="3649847"/>
                <a:ext cx="499393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Обучение модели: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 err="1" smtClean="0"/>
                  <a:t>Сэмплирование</a:t>
                </a:r>
                <a:r>
                  <a:rPr lang="ru-RU" sz="1600" dirty="0" smtClean="0"/>
                  <a:t> траекторий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ru-RU" sz="1600" dirty="0" smtClean="0"/>
                  <a:t>Обновление параметров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600" dirty="0"/>
              </a:p>
              <a:p>
                <a:pPr marL="342900" indent="-342900">
                  <a:buAutoNum type="arabicPeriod"/>
                </a:pPr>
                <a:endParaRPr lang="ru-RU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9" y="3649847"/>
                <a:ext cx="4993931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977" t="-3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</a:t>
            </a:r>
            <a:r>
              <a:rPr lang="en-US" dirty="0" smtClean="0"/>
              <a:t>Reinforce</a:t>
            </a:r>
            <a:endParaRPr lang="ru-RU" dirty="0"/>
          </a:p>
        </p:txBody>
      </p:sp>
      <p:pic>
        <p:nvPicPr>
          <p:cNvPr id="3074" name="Picture 2" descr="https://miro.medium.com/max/700/1*YzyCwtoUbwk105w_nc7s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8" y="1600200"/>
            <a:ext cx="666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942" y="1271422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Псевдокод: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3942" y="5614093"/>
            <a:ext cx="4916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</a:rPr>
              <a:t>Имеет большую дисперсию и медленно сходится</a:t>
            </a:r>
            <a:endParaRPr lang="ru-RU" sz="16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24944"/>
            <a:ext cx="3682543" cy="2858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5783370"/>
            <a:ext cx="19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45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582162" y="4590420"/>
            <a:ext cx="7243426" cy="200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 baselines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57200" y="1400667"/>
                <a:ext cx="5603392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00667"/>
                <a:ext cx="5603392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96926" y="5440899"/>
                <a:ext cx="6912768" cy="415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=∫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26" y="5440899"/>
                <a:ext cx="6912768" cy="415178"/>
              </a:xfrm>
              <a:prstGeom prst="rect">
                <a:avLst/>
              </a:prstGeom>
              <a:blipFill rotWithShape="0"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57935" y="5944955"/>
                <a:ext cx="6624736" cy="37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=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1=0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35" y="5944955"/>
                <a:ext cx="6624736" cy="379848"/>
              </a:xfrm>
              <a:prstGeom prst="rect">
                <a:avLst/>
              </a:prstGeom>
              <a:blipFill rotWithShape="0">
                <a:blip r:embed="rId4"/>
                <a:stretch>
                  <a:fillRect l="-829" t="-4762" b="-238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авая фигурная скобка 8"/>
          <p:cNvSpPr/>
          <p:nvPr/>
        </p:nvSpPr>
        <p:spPr>
          <a:xfrm rot="16200000">
            <a:off x="5034615" y="4225908"/>
            <a:ext cx="212165" cy="23411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420080" y="4811640"/>
                <a:ext cx="1418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080" y="4811640"/>
                <a:ext cx="141891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57935" y="4221088"/>
            <a:ext cx="421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solidFill>
                  <a:schemeClr val="bg2">
                    <a:lumMod val="25000"/>
                  </a:schemeClr>
                </a:solidFill>
              </a:rPr>
              <a:t>Докажем, что оценка не смещенная:</a:t>
            </a:r>
            <a:endParaRPr lang="ru-RU" i="1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97509" y="2431789"/>
                <a:ext cx="225536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9" y="2431789"/>
                <a:ext cx="2255361" cy="764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787" y="2028814"/>
            <a:ext cx="4051693" cy="20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baselines</a:t>
            </a:r>
            <a:endParaRPr lang="ru-RU" dirty="0"/>
          </a:p>
        </p:txBody>
      </p:sp>
      <p:pic>
        <p:nvPicPr>
          <p:cNvPr id="3" name="Picture 2" descr="Картинки по запросу so much w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51400"/>
            <a:ext cx="2625148" cy="14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4784"/>
            <a:ext cx="5391894" cy="1222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52" y="105374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найти </a:t>
            </a:r>
            <a:r>
              <a:rPr lang="en-US" dirty="0" smtClean="0"/>
              <a:t>baseline </a:t>
            </a:r>
            <a:r>
              <a:rPr lang="ru-RU" dirty="0" smtClean="0"/>
              <a:t>с минимальной дисперсией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68" y="2769076"/>
            <a:ext cx="1750690" cy="269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6912" y="3717032"/>
            <a:ext cx="2932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92D050"/>
                </a:solidFill>
              </a:rPr>
              <a:t>ДЗ: найти этот </a:t>
            </a:r>
            <a:r>
              <a:rPr lang="en-US" sz="2000" dirty="0" smtClean="0">
                <a:solidFill>
                  <a:srgbClr val="92D050"/>
                </a:solidFill>
              </a:rPr>
              <a:t>baseline</a:t>
            </a:r>
            <a:endParaRPr lang="ru-RU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80124</TotalTime>
  <Words>543</Words>
  <Application>Microsoft Office PowerPoint</Application>
  <PresentationFormat>Экран (4:3)</PresentationFormat>
  <Paragraphs>172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MS PGothic</vt:lpstr>
      <vt:lpstr>Arial</vt:lpstr>
      <vt:lpstr>Calibri</vt:lpstr>
      <vt:lpstr>Cambria</vt:lpstr>
      <vt:lpstr>Cambria Math</vt:lpstr>
      <vt:lpstr>Mangal</vt:lpstr>
      <vt:lpstr>Office Theme</vt:lpstr>
      <vt:lpstr>1_Office Theme</vt:lpstr>
      <vt:lpstr>Policy-Based methods Разворотнев Иван                                                18.06.2019</vt:lpstr>
      <vt:lpstr>Сравнение с Value-based</vt:lpstr>
      <vt:lpstr>Ожидаемый возврат</vt:lpstr>
      <vt:lpstr>Дифференцирование</vt:lpstr>
      <vt:lpstr>Дифференцирование</vt:lpstr>
      <vt:lpstr>Аппроксимация мат. ожидания</vt:lpstr>
      <vt:lpstr>Алгоритм Reinforce</vt:lpstr>
      <vt:lpstr>Policy Gradient baselines</vt:lpstr>
      <vt:lpstr>Policy Gradient baselines</vt:lpstr>
      <vt:lpstr>“Vanilla” Policy Gradient</vt:lpstr>
      <vt:lpstr>Reward-To-Go</vt:lpstr>
      <vt:lpstr>Актор-Критик</vt:lpstr>
      <vt:lpstr>Актор-Критик</vt:lpstr>
      <vt:lpstr>Презентация PowerPoint</vt:lpstr>
      <vt:lpstr>Advantage Actor-Critic (A2C)</vt:lpstr>
      <vt:lpstr>Advantage Actor-Critic (A2C)</vt:lpstr>
      <vt:lpstr>Архитектура нейросети</vt:lpstr>
      <vt:lpstr>Loss-функция</vt:lpstr>
      <vt:lpstr>Непрерывное пространство действий</vt:lpstr>
      <vt:lpstr>Trusted Region Policy Optimization(TRPO)</vt:lpstr>
      <vt:lpstr>Trusted Region Policy Optimization(TRPO)</vt:lpstr>
      <vt:lpstr>Trusted Region Policy Optimization(TRPO)</vt:lpstr>
      <vt:lpstr>Proximal Policy Optimization(PPO)</vt:lpstr>
      <vt:lpstr>PPO</vt:lpstr>
      <vt:lpstr>Если хочется подробностей про RL</vt:lpstr>
      <vt:lpstr>Конец</vt:lpstr>
    </vt:vector>
  </TitlesOfParts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creator>Shirinkin Arkadiy Viktorovich</dc:creator>
  <cp:lastModifiedBy>Razvorotnev Ivan Sergeevich</cp:lastModifiedBy>
  <cp:revision>1722</cp:revision>
  <cp:lastPrinted>2016-04-27T11:26:46Z</cp:lastPrinted>
  <dcterms:created xsi:type="dcterms:W3CDTF">2009-04-07T10:30:40Z</dcterms:created>
  <dcterms:modified xsi:type="dcterms:W3CDTF">2019-07-09T14:47:29Z</dcterms:modified>
</cp:coreProperties>
</file>